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25"/>
  </p:notesMasterIdLst>
  <p:handoutMasterIdLst>
    <p:handoutMasterId r:id="rId26"/>
  </p:handoutMasterIdLst>
  <p:sldIdLst>
    <p:sldId id="292" r:id="rId8"/>
    <p:sldId id="293" r:id="rId9"/>
    <p:sldId id="295" r:id="rId10"/>
    <p:sldId id="294" r:id="rId11"/>
    <p:sldId id="286" r:id="rId12"/>
    <p:sldId id="258" r:id="rId13"/>
    <p:sldId id="259" r:id="rId14"/>
    <p:sldId id="299" r:id="rId15"/>
    <p:sldId id="296" r:id="rId16"/>
    <p:sldId id="297" r:id="rId17"/>
    <p:sldId id="298" r:id="rId18"/>
    <p:sldId id="301" r:id="rId19"/>
    <p:sldId id="272" r:id="rId20"/>
    <p:sldId id="300" r:id="rId21"/>
    <p:sldId id="302" r:id="rId22"/>
    <p:sldId id="283" r:id="rId23"/>
    <p:sldId id="287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  <a:srgbClr val="107C10"/>
    <a:srgbClr val="000000"/>
    <a:srgbClr val="323232"/>
    <a:srgbClr val="5C2D91"/>
    <a:srgbClr val="32145A"/>
    <a:srgbClr val="00BCF2"/>
    <a:srgbClr val="002050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6242" autoAdjust="0"/>
  </p:normalViewPr>
  <p:slideViewPr>
    <p:cSldViewPr>
      <p:cViewPr varScale="1">
        <p:scale>
          <a:sx n="112" d="100"/>
          <a:sy n="112" d="100"/>
        </p:scale>
        <p:origin x="78" y="10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Microsoft Build 2016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7/9/2016 12:02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/>
              <a:t>Microsoft Build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7/9/2016 12:02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0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746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73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26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7/9/2016 12:02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271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8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29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763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92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47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728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 smtClean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 smtClean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  <p:sldLayoutId id="2147484391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1.xml"/><Relationship Id="rId1" Type="http://schemas.openxmlformats.org/officeDocument/2006/relationships/tags" Target="../tags/tag1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5.wdp"/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3.wdp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982662"/>
            <a:ext cx="11887200" cy="3176254"/>
          </a:xfrm>
        </p:spPr>
        <p:txBody>
          <a:bodyPr/>
          <a:lstStyle/>
          <a:p>
            <a:r>
              <a:rPr lang="es-MX" dirty="0"/>
              <a:t>Detectando Emociones con Microsoft </a:t>
            </a:r>
            <a:r>
              <a:rPr lang="es-MX" dirty="0" err="1"/>
              <a:t>Cognitive</a:t>
            </a:r>
            <a:r>
              <a:rPr lang="es-MX" dirty="0"/>
              <a:t> </a:t>
            </a:r>
            <a:r>
              <a:rPr lang="es-MX" dirty="0" err="1"/>
              <a:t>Services</a:t>
            </a:r>
            <a:r>
              <a:rPr lang="es-MX" dirty="0"/>
              <a:t> y </a:t>
            </a:r>
            <a:r>
              <a:rPr lang="es-MX" dirty="0" err="1"/>
              <a:t>Xamarin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smtClean="0"/>
              <a:t>ISC Luis Antonio </a:t>
            </a:r>
            <a:r>
              <a:rPr lang="en-US" sz="2600" dirty="0" err="1" smtClean="0"/>
              <a:t>Beltrán</a:t>
            </a:r>
            <a:r>
              <a:rPr lang="en-US" sz="2600" dirty="0" smtClean="0"/>
              <a:t> Prieto</a:t>
            </a:r>
          </a:p>
        </p:txBody>
      </p:sp>
      <p:pic>
        <p:nvPicPr>
          <p:cNvPr id="7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62188" y="6289547"/>
            <a:ext cx="278106" cy="23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smtClean="0"/>
              <a:t>Microsoft </a:t>
            </a:r>
            <a:r>
              <a:rPr lang="es-MX" sz="2000" dirty="0" err="1" smtClean="0"/>
              <a:t>Student</a:t>
            </a:r>
            <a:r>
              <a:rPr lang="es-MX" sz="2000" dirty="0" smtClean="0"/>
              <a:t> </a:t>
            </a:r>
            <a:r>
              <a:rPr lang="es-MX" sz="2000" dirty="0" err="1" smtClean="0"/>
              <a:t>Partner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Xamarin</a:t>
            </a:r>
            <a:r>
              <a:rPr lang="en-US" sz="2000" dirty="0" smtClean="0"/>
              <a:t> Student Partner</a:t>
            </a:r>
          </a:p>
          <a:p>
            <a:endParaRPr lang="en-US" sz="20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740293" y="6240462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 smtClean="0"/>
              <a:t>@</a:t>
            </a:r>
            <a:r>
              <a:rPr lang="es-CO" sz="2000" dirty="0" err="1" smtClean="0"/>
              <a:t>darkicebeam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9" name="Picture 2" descr="http://appuniversity.mx/boosting/Challenges/GetImage/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37" y="4640262"/>
            <a:ext cx="1543097" cy="15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6599237" y="6208389"/>
            <a:ext cx="5422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/>
              <a:t>https://github.com/icebeam7/XamarinEmotions</a:t>
            </a:r>
          </a:p>
        </p:txBody>
      </p:sp>
    </p:spTree>
    <p:extLst>
      <p:ext uri="{BB962C8B-B14F-4D97-AF65-F5344CB8AC3E}">
        <p14:creationId xmlns:p14="http://schemas.microsoft.com/office/powerpoint/2010/main" val="56627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5274"/>
            <a:ext cx="11429999" cy="917575"/>
          </a:xfrm>
        </p:spPr>
        <p:txBody>
          <a:bodyPr/>
          <a:lstStyle/>
          <a:p>
            <a:r>
              <a:rPr lang="en-US" dirty="0" err="1" smtClean="0"/>
              <a:t>Extrae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 de la </a:t>
            </a:r>
            <a:r>
              <a:rPr lang="en-US" dirty="0" err="1" smtClean="0"/>
              <a:t>emoción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persona a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fotografía</a:t>
            </a:r>
            <a:r>
              <a:rPr lang="en-US" dirty="0" smtClean="0"/>
              <a:t> o video.</a:t>
            </a:r>
            <a:endParaRPr lang="en-US" dirty="0"/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027237" y="6497637"/>
            <a:ext cx="9788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/>
              <a:t>https://www.microsoft.com/cognitive-services/en-us/emotion-api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897062"/>
            <a:ext cx="110204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5274"/>
            <a:ext cx="11429999" cy="917575"/>
          </a:xfrm>
        </p:spPr>
        <p:txBody>
          <a:bodyPr/>
          <a:lstStyle/>
          <a:p>
            <a:r>
              <a:rPr lang="en-US" dirty="0" err="1" smtClean="0"/>
              <a:t>Reconoce</a:t>
            </a:r>
            <a:r>
              <a:rPr lang="en-US" dirty="0" smtClean="0"/>
              <a:t> </a:t>
            </a:r>
            <a:r>
              <a:rPr lang="en-US" dirty="0" err="1" smtClean="0"/>
              <a:t>Emociones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imagen o video</a:t>
            </a:r>
            <a:br>
              <a:rPr lang="en-US" dirty="0" smtClean="0"/>
            </a:br>
            <a:r>
              <a:rPr lang="es-MX" sz="2400" dirty="0" smtClean="0"/>
              <a:t>El </a:t>
            </a:r>
            <a:r>
              <a:rPr lang="es-MX" sz="2400" dirty="0" err="1" smtClean="0"/>
              <a:t>Emotion</a:t>
            </a:r>
            <a:r>
              <a:rPr lang="es-MX" sz="2400" dirty="0" smtClean="0"/>
              <a:t> API toma como entrada uno o varios rostros (en una imagen o video) para analizar la expresión facial y regresa el grado de confianza (score) de un conjunto de emociones para cada rostro, así como un cuadro delimitador del rostro en conjunto con el </a:t>
            </a:r>
            <a:r>
              <a:rPr lang="es-MX" sz="2400" dirty="0" err="1" smtClean="0"/>
              <a:t>Face</a:t>
            </a:r>
            <a:r>
              <a:rPr lang="es-MX" sz="2400" dirty="0" smtClean="0"/>
              <a:t> API.</a:t>
            </a:r>
            <a:br>
              <a:rPr lang="es-MX" sz="2400" dirty="0" smtClean="0"/>
            </a:b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 smtClean="0"/>
              <a:t>8 Emociones detectadas:</a:t>
            </a:r>
            <a:endParaRPr lang="es-MX" sz="2400" dirty="0"/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27037" y="3520455"/>
            <a:ext cx="6216650" cy="3046988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Desprecio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Disgusto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Temor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Felicidad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Neutralidad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Tristeza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 smtClean="0"/>
              <a:t>Sorpresa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2" y="2765924"/>
            <a:ext cx="7553325" cy="4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" y="-1"/>
            <a:ext cx="12426297" cy="700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3253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7056437" y="1058862"/>
            <a:ext cx="4187064" cy="5029200"/>
            <a:chOff x="2103437" y="3649986"/>
            <a:chExt cx="1828800" cy="2365375"/>
          </a:xfrm>
        </p:grpSpPr>
        <p:grpSp>
          <p:nvGrpSpPr>
            <p:cNvPr id="97" name="Group 96"/>
            <p:cNvGrpSpPr/>
            <p:nvPr/>
          </p:nvGrpSpPr>
          <p:grpSpPr>
            <a:xfrm>
              <a:off x="2103437" y="3649986"/>
              <a:ext cx="1828800" cy="2365375"/>
              <a:chOff x="3322638" y="3649663"/>
              <a:chExt cx="1828800" cy="2365375"/>
            </a:xfrm>
          </p:grpSpPr>
          <p:sp>
            <p:nvSpPr>
              <p:cNvPr id="1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322638" y="3649663"/>
                <a:ext cx="1828800" cy="2365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3322638" y="3649663"/>
                <a:ext cx="1828800" cy="14954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3322638" y="5145088"/>
                <a:ext cx="1828800" cy="86995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3468688" y="3913188"/>
                <a:ext cx="1538288" cy="1231900"/>
              </a:xfrm>
              <a:custGeom>
                <a:avLst/>
                <a:gdLst>
                  <a:gd name="T0" fmla="*/ 969 w 969"/>
                  <a:gd name="T1" fmla="*/ 615 h 776"/>
                  <a:gd name="T2" fmla="*/ 969 w 969"/>
                  <a:gd name="T3" fmla="*/ 0 h 776"/>
                  <a:gd name="T4" fmla="*/ 0 w 969"/>
                  <a:gd name="T5" fmla="*/ 0 h 776"/>
                  <a:gd name="T6" fmla="*/ 0 w 969"/>
                  <a:gd name="T7" fmla="*/ 615 h 776"/>
                  <a:gd name="T8" fmla="*/ 459 w 969"/>
                  <a:gd name="T9" fmla="*/ 650 h 776"/>
                  <a:gd name="T10" fmla="*/ 440 w 969"/>
                  <a:gd name="T11" fmla="*/ 755 h 776"/>
                  <a:gd name="T12" fmla="*/ 322 w 969"/>
                  <a:gd name="T13" fmla="*/ 755 h 776"/>
                  <a:gd name="T14" fmla="*/ 322 w 969"/>
                  <a:gd name="T15" fmla="*/ 776 h 776"/>
                  <a:gd name="T16" fmla="*/ 647 w 969"/>
                  <a:gd name="T17" fmla="*/ 776 h 776"/>
                  <a:gd name="T18" fmla="*/ 647 w 969"/>
                  <a:gd name="T19" fmla="*/ 755 h 776"/>
                  <a:gd name="T20" fmla="*/ 529 w 969"/>
                  <a:gd name="T21" fmla="*/ 755 h 776"/>
                  <a:gd name="T22" fmla="*/ 510 w 969"/>
                  <a:gd name="T23" fmla="*/ 650 h 776"/>
                  <a:gd name="T24" fmla="*/ 969 w 969"/>
                  <a:gd name="T25" fmla="*/ 615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776">
                    <a:moveTo>
                      <a:pt x="969" y="615"/>
                    </a:moveTo>
                    <a:lnTo>
                      <a:pt x="969" y="0"/>
                    </a:lnTo>
                    <a:lnTo>
                      <a:pt x="0" y="0"/>
                    </a:lnTo>
                    <a:lnTo>
                      <a:pt x="0" y="615"/>
                    </a:lnTo>
                    <a:lnTo>
                      <a:pt x="459" y="650"/>
                    </a:lnTo>
                    <a:lnTo>
                      <a:pt x="440" y="755"/>
                    </a:lnTo>
                    <a:lnTo>
                      <a:pt x="322" y="755"/>
                    </a:lnTo>
                    <a:lnTo>
                      <a:pt x="322" y="776"/>
                    </a:lnTo>
                    <a:lnTo>
                      <a:pt x="647" y="776"/>
                    </a:lnTo>
                    <a:lnTo>
                      <a:pt x="647" y="755"/>
                    </a:lnTo>
                    <a:lnTo>
                      <a:pt x="529" y="755"/>
                    </a:lnTo>
                    <a:lnTo>
                      <a:pt x="510" y="650"/>
                    </a:lnTo>
                    <a:lnTo>
                      <a:pt x="969" y="6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168776" y="4273551"/>
                <a:ext cx="30163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4168776" y="4344988"/>
                <a:ext cx="30163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4203701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4240213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4275138" y="4308476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Rectangle 27"/>
              <p:cNvSpPr>
                <a:spLocks noChangeArrowheads="1"/>
              </p:cNvSpPr>
              <p:nvPr/>
            </p:nvSpPr>
            <p:spPr bwMode="auto">
              <a:xfrm>
                <a:off x="4275138" y="4379913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4275138" y="4416426"/>
                <a:ext cx="31750" cy="30163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3594101" y="5226051"/>
                <a:ext cx="1287463" cy="387350"/>
              </a:xfrm>
              <a:prstGeom prst="rect">
                <a:avLst/>
              </a:prstGeom>
              <a:solidFill>
                <a:srgbClr val="008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36449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37258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380682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388778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39687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404971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413067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421163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429260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 39"/>
              <p:cNvSpPr>
                <a:spLocks noChangeArrowheads="1"/>
              </p:cNvSpPr>
              <p:nvPr/>
            </p:nvSpPr>
            <p:spPr bwMode="auto">
              <a:xfrm>
                <a:off x="43751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Rectangle 40"/>
              <p:cNvSpPr>
                <a:spLocks noChangeArrowheads="1"/>
              </p:cNvSpPr>
              <p:nvPr/>
            </p:nvSpPr>
            <p:spPr bwMode="auto">
              <a:xfrm>
                <a:off x="445452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ectangle 41"/>
              <p:cNvSpPr>
                <a:spLocks noChangeArrowheads="1"/>
              </p:cNvSpPr>
              <p:nvPr/>
            </p:nvSpPr>
            <p:spPr bwMode="auto">
              <a:xfrm>
                <a:off x="453707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42"/>
              <p:cNvSpPr>
                <a:spLocks noChangeArrowheads="1"/>
              </p:cNvSpPr>
              <p:nvPr/>
            </p:nvSpPr>
            <p:spPr bwMode="auto">
              <a:xfrm>
                <a:off x="461645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ectangle 43"/>
              <p:cNvSpPr>
                <a:spLocks noChangeArrowheads="1"/>
              </p:cNvSpPr>
              <p:nvPr/>
            </p:nvSpPr>
            <p:spPr bwMode="auto">
              <a:xfrm>
                <a:off x="46990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ectangle 44"/>
              <p:cNvSpPr>
                <a:spLocks noChangeArrowheads="1"/>
              </p:cNvSpPr>
              <p:nvPr/>
            </p:nvSpPr>
            <p:spPr bwMode="auto">
              <a:xfrm>
                <a:off x="47799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Rectangle 45"/>
              <p:cNvSpPr>
                <a:spLocks noChangeArrowheads="1"/>
              </p:cNvSpPr>
              <p:nvPr/>
            </p:nvSpPr>
            <p:spPr bwMode="auto">
              <a:xfrm>
                <a:off x="36449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ectangle 46"/>
              <p:cNvSpPr>
                <a:spLocks noChangeArrowheads="1"/>
              </p:cNvSpPr>
              <p:nvPr/>
            </p:nvSpPr>
            <p:spPr bwMode="auto">
              <a:xfrm>
                <a:off x="37258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Rectangle 47"/>
              <p:cNvSpPr>
                <a:spLocks noChangeArrowheads="1"/>
              </p:cNvSpPr>
              <p:nvPr/>
            </p:nvSpPr>
            <p:spPr bwMode="auto">
              <a:xfrm>
                <a:off x="380682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Rectangle 48"/>
              <p:cNvSpPr>
                <a:spLocks noChangeArrowheads="1"/>
              </p:cNvSpPr>
              <p:nvPr/>
            </p:nvSpPr>
            <p:spPr bwMode="auto">
              <a:xfrm>
                <a:off x="388778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Rectangle 49"/>
              <p:cNvSpPr>
                <a:spLocks noChangeArrowheads="1"/>
              </p:cNvSpPr>
              <p:nvPr/>
            </p:nvSpPr>
            <p:spPr bwMode="auto">
              <a:xfrm>
                <a:off x="39687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Rectangle 50"/>
              <p:cNvSpPr>
                <a:spLocks noChangeArrowheads="1"/>
              </p:cNvSpPr>
              <p:nvPr/>
            </p:nvSpPr>
            <p:spPr bwMode="auto">
              <a:xfrm>
                <a:off x="404971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Rectangle 51"/>
              <p:cNvSpPr>
                <a:spLocks noChangeArrowheads="1"/>
              </p:cNvSpPr>
              <p:nvPr/>
            </p:nvSpPr>
            <p:spPr bwMode="auto">
              <a:xfrm>
                <a:off x="413067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Rectangle 52"/>
              <p:cNvSpPr>
                <a:spLocks noChangeArrowheads="1"/>
              </p:cNvSpPr>
              <p:nvPr/>
            </p:nvSpPr>
            <p:spPr bwMode="auto">
              <a:xfrm>
                <a:off x="421163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ectangle 53"/>
              <p:cNvSpPr>
                <a:spLocks noChangeArrowheads="1"/>
              </p:cNvSpPr>
              <p:nvPr/>
            </p:nvSpPr>
            <p:spPr bwMode="auto">
              <a:xfrm>
                <a:off x="429260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Rectangle 54"/>
              <p:cNvSpPr>
                <a:spLocks noChangeArrowheads="1"/>
              </p:cNvSpPr>
              <p:nvPr/>
            </p:nvSpPr>
            <p:spPr bwMode="auto">
              <a:xfrm>
                <a:off x="43751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Rectangle 55"/>
              <p:cNvSpPr>
                <a:spLocks noChangeArrowheads="1"/>
              </p:cNvSpPr>
              <p:nvPr/>
            </p:nvSpPr>
            <p:spPr bwMode="auto">
              <a:xfrm>
                <a:off x="445452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Rectangle 56"/>
              <p:cNvSpPr>
                <a:spLocks noChangeArrowheads="1"/>
              </p:cNvSpPr>
              <p:nvPr/>
            </p:nvSpPr>
            <p:spPr bwMode="auto">
              <a:xfrm>
                <a:off x="453707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Rectangle 57"/>
              <p:cNvSpPr>
                <a:spLocks noChangeArrowheads="1"/>
              </p:cNvSpPr>
              <p:nvPr/>
            </p:nvSpPr>
            <p:spPr bwMode="auto">
              <a:xfrm>
                <a:off x="461645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Rectangle 58"/>
              <p:cNvSpPr>
                <a:spLocks noChangeArrowheads="1"/>
              </p:cNvSpPr>
              <p:nvPr/>
            </p:nvSpPr>
            <p:spPr bwMode="auto">
              <a:xfrm>
                <a:off x="46990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Rectangle 59"/>
              <p:cNvSpPr>
                <a:spLocks noChangeArrowheads="1"/>
              </p:cNvSpPr>
              <p:nvPr/>
            </p:nvSpPr>
            <p:spPr bwMode="auto">
              <a:xfrm>
                <a:off x="47799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Rectangle 60"/>
              <p:cNvSpPr>
                <a:spLocks noChangeArrowheads="1"/>
              </p:cNvSpPr>
              <p:nvPr/>
            </p:nvSpPr>
            <p:spPr bwMode="auto">
              <a:xfrm>
                <a:off x="36449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Rectangle 61"/>
              <p:cNvSpPr>
                <a:spLocks noChangeArrowheads="1"/>
              </p:cNvSpPr>
              <p:nvPr/>
            </p:nvSpPr>
            <p:spPr bwMode="auto">
              <a:xfrm>
                <a:off x="37258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62"/>
              <p:cNvSpPr>
                <a:spLocks noChangeArrowheads="1"/>
              </p:cNvSpPr>
              <p:nvPr/>
            </p:nvSpPr>
            <p:spPr bwMode="auto">
              <a:xfrm>
                <a:off x="380682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63"/>
              <p:cNvSpPr>
                <a:spLocks noChangeArrowheads="1"/>
              </p:cNvSpPr>
              <p:nvPr/>
            </p:nvSpPr>
            <p:spPr bwMode="auto">
              <a:xfrm>
                <a:off x="388778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64"/>
              <p:cNvSpPr>
                <a:spLocks noChangeArrowheads="1"/>
              </p:cNvSpPr>
              <p:nvPr/>
            </p:nvSpPr>
            <p:spPr bwMode="auto">
              <a:xfrm>
                <a:off x="39687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Rectangle 65"/>
              <p:cNvSpPr>
                <a:spLocks noChangeArrowheads="1"/>
              </p:cNvSpPr>
              <p:nvPr/>
            </p:nvSpPr>
            <p:spPr bwMode="auto">
              <a:xfrm>
                <a:off x="404971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66"/>
              <p:cNvSpPr>
                <a:spLocks noChangeArrowheads="1"/>
              </p:cNvSpPr>
              <p:nvPr/>
            </p:nvSpPr>
            <p:spPr bwMode="auto">
              <a:xfrm>
                <a:off x="413067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67"/>
              <p:cNvSpPr>
                <a:spLocks noChangeArrowheads="1"/>
              </p:cNvSpPr>
              <p:nvPr/>
            </p:nvSpPr>
            <p:spPr bwMode="auto">
              <a:xfrm>
                <a:off x="421163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68"/>
              <p:cNvSpPr>
                <a:spLocks noChangeArrowheads="1"/>
              </p:cNvSpPr>
              <p:nvPr/>
            </p:nvSpPr>
            <p:spPr bwMode="auto">
              <a:xfrm>
                <a:off x="429260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69"/>
              <p:cNvSpPr>
                <a:spLocks noChangeArrowheads="1"/>
              </p:cNvSpPr>
              <p:nvPr/>
            </p:nvSpPr>
            <p:spPr bwMode="auto">
              <a:xfrm>
                <a:off x="43751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70"/>
              <p:cNvSpPr>
                <a:spLocks noChangeArrowheads="1"/>
              </p:cNvSpPr>
              <p:nvPr/>
            </p:nvSpPr>
            <p:spPr bwMode="auto">
              <a:xfrm>
                <a:off x="445452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ectangle 71"/>
              <p:cNvSpPr>
                <a:spLocks noChangeArrowheads="1"/>
              </p:cNvSpPr>
              <p:nvPr/>
            </p:nvSpPr>
            <p:spPr bwMode="auto">
              <a:xfrm>
                <a:off x="453707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2"/>
              <p:cNvSpPr>
                <a:spLocks noChangeArrowheads="1"/>
              </p:cNvSpPr>
              <p:nvPr/>
            </p:nvSpPr>
            <p:spPr bwMode="auto">
              <a:xfrm>
                <a:off x="461645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3"/>
              <p:cNvSpPr>
                <a:spLocks noChangeArrowheads="1"/>
              </p:cNvSpPr>
              <p:nvPr/>
            </p:nvSpPr>
            <p:spPr bwMode="auto">
              <a:xfrm>
                <a:off x="46990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74"/>
              <p:cNvSpPr>
                <a:spLocks noChangeArrowheads="1"/>
              </p:cNvSpPr>
              <p:nvPr/>
            </p:nvSpPr>
            <p:spPr bwMode="auto">
              <a:xfrm>
                <a:off x="47799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75"/>
              <p:cNvSpPr>
                <a:spLocks noChangeArrowheads="1"/>
              </p:cNvSpPr>
              <p:nvPr/>
            </p:nvSpPr>
            <p:spPr bwMode="auto">
              <a:xfrm>
                <a:off x="36449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76"/>
              <p:cNvSpPr>
                <a:spLocks noChangeArrowheads="1"/>
              </p:cNvSpPr>
              <p:nvPr/>
            </p:nvSpPr>
            <p:spPr bwMode="auto">
              <a:xfrm>
                <a:off x="37258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77"/>
              <p:cNvSpPr>
                <a:spLocks noChangeArrowheads="1"/>
              </p:cNvSpPr>
              <p:nvPr/>
            </p:nvSpPr>
            <p:spPr bwMode="auto">
              <a:xfrm>
                <a:off x="380682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78"/>
              <p:cNvSpPr>
                <a:spLocks noChangeArrowheads="1"/>
              </p:cNvSpPr>
              <p:nvPr/>
            </p:nvSpPr>
            <p:spPr bwMode="auto">
              <a:xfrm>
                <a:off x="3887788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ectangle 79"/>
              <p:cNvSpPr>
                <a:spLocks noChangeArrowheads="1"/>
              </p:cNvSpPr>
              <p:nvPr/>
            </p:nvSpPr>
            <p:spPr bwMode="auto">
              <a:xfrm>
                <a:off x="453707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80"/>
              <p:cNvSpPr>
                <a:spLocks noChangeArrowheads="1"/>
              </p:cNvSpPr>
              <p:nvPr/>
            </p:nvSpPr>
            <p:spPr bwMode="auto">
              <a:xfrm>
                <a:off x="4616451" y="552291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81"/>
              <p:cNvSpPr>
                <a:spLocks noChangeArrowheads="1"/>
              </p:cNvSpPr>
              <p:nvPr/>
            </p:nvSpPr>
            <p:spPr bwMode="auto">
              <a:xfrm>
                <a:off x="46990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Rectangle 82"/>
              <p:cNvSpPr>
                <a:spLocks noChangeArrowheads="1"/>
              </p:cNvSpPr>
              <p:nvPr/>
            </p:nvSpPr>
            <p:spPr bwMode="auto">
              <a:xfrm>
                <a:off x="47799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ectangle 83"/>
              <p:cNvSpPr>
                <a:spLocks noChangeArrowheads="1"/>
              </p:cNvSpPr>
              <p:nvPr/>
            </p:nvSpPr>
            <p:spPr bwMode="auto">
              <a:xfrm>
                <a:off x="3968751" y="5522913"/>
                <a:ext cx="536575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Freeform 84"/>
              <p:cNvSpPr>
                <a:spLocks/>
              </p:cNvSpPr>
              <p:nvPr/>
            </p:nvSpPr>
            <p:spPr bwMode="auto">
              <a:xfrm>
                <a:off x="4389438" y="5435601"/>
                <a:ext cx="431800" cy="534988"/>
              </a:xfrm>
              <a:custGeom>
                <a:avLst/>
                <a:gdLst>
                  <a:gd name="T0" fmla="*/ 547 w 577"/>
                  <a:gd name="T1" fmla="*/ 182 h 717"/>
                  <a:gd name="T2" fmla="*/ 495 w 577"/>
                  <a:gd name="T3" fmla="*/ 205 h 717"/>
                  <a:gd name="T4" fmla="*/ 413 w 577"/>
                  <a:gd name="T5" fmla="*/ 412 h 717"/>
                  <a:gd name="T6" fmla="*/ 395 w 577"/>
                  <a:gd name="T7" fmla="*/ 405 h 717"/>
                  <a:gd name="T8" fmla="*/ 493 w 577"/>
                  <a:gd name="T9" fmla="*/ 157 h 717"/>
                  <a:gd name="T10" fmla="*/ 492 w 577"/>
                  <a:gd name="T11" fmla="*/ 157 h 717"/>
                  <a:gd name="T12" fmla="*/ 470 w 577"/>
                  <a:gd name="T13" fmla="*/ 106 h 717"/>
                  <a:gd name="T14" fmla="*/ 419 w 577"/>
                  <a:gd name="T15" fmla="*/ 128 h 717"/>
                  <a:gd name="T16" fmla="*/ 419 w 577"/>
                  <a:gd name="T17" fmla="*/ 128 h 717"/>
                  <a:gd name="T18" fmla="*/ 330 w 577"/>
                  <a:gd name="T19" fmla="*/ 354 h 717"/>
                  <a:gd name="T20" fmla="*/ 311 w 577"/>
                  <a:gd name="T21" fmla="*/ 347 h 717"/>
                  <a:gd name="T22" fmla="*/ 425 w 577"/>
                  <a:gd name="T23" fmla="*/ 59 h 717"/>
                  <a:gd name="T24" fmla="*/ 402 w 577"/>
                  <a:gd name="T25" fmla="*/ 8 h 717"/>
                  <a:gd name="T26" fmla="*/ 351 w 577"/>
                  <a:gd name="T27" fmla="*/ 30 h 717"/>
                  <a:gd name="T28" fmla="*/ 246 w 577"/>
                  <a:gd name="T29" fmla="*/ 296 h 717"/>
                  <a:gd name="T30" fmla="*/ 227 w 577"/>
                  <a:gd name="T31" fmla="*/ 289 h 717"/>
                  <a:gd name="T32" fmla="*/ 270 w 577"/>
                  <a:gd name="T33" fmla="*/ 182 h 717"/>
                  <a:gd name="T34" fmla="*/ 270 w 577"/>
                  <a:gd name="T35" fmla="*/ 51 h 717"/>
                  <a:gd name="T36" fmla="*/ 230 w 577"/>
                  <a:gd name="T37" fmla="*/ 11 h 717"/>
                  <a:gd name="T38" fmla="*/ 190 w 577"/>
                  <a:gd name="T39" fmla="*/ 51 h 717"/>
                  <a:gd name="T40" fmla="*/ 190 w 577"/>
                  <a:gd name="T41" fmla="*/ 167 h 717"/>
                  <a:gd name="T42" fmla="*/ 113 w 577"/>
                  <a:gd name="T43" fmla="*/ 363 h 717"/>
                  <a:gd name="T44" fmla="*/ 82 w 577"/>
                  <a:gd name="T45" fmla="*/ 202 h 717"/>
                  <a:gd name="T46" fmla="*/ 36 w 577"/>
                  <a:gd name="T47" fmla="*/ 171 h 717"/>
                  <a:gd name="T48" fmla="*/ 4 w 577"/>
                  <a:gd name="T49" fmla="*/ 217 h 717"/>
                  <a:gd name="T50" fmla="*/ 59 w 577"/>
                  <a:gd name="T51" fmla="*/ 500 h 717"/>
                  <a:gd name="T52" fmla="*/ 170 w 577"/>
                  <a:gd name="T53" fmla="*/ 649 h 717"/>
                  <a:gd name="T54" fmla="*/ 184 w 577"/>
                  <a:gd name="T55" fmla="*/ 717 h 717"/>
                  <a:gd name="T56" fmla="*/ 441 w 577"/>
                  <a:gd name="T57" fmla="*/ 679 h 717"/>
                  <a:gd name="T58" fmla="*/ 425 w 577"/>
                  <a:gd name="T59" fmla="*/ 599 h 717"/>
                  <a:gd name="T60" fmla="*/ 569 w 577"/>
                  <a:gd name="T61" fmla="*/ 234 h 717"/>
                  <a:gd name="T62" fmla="*/ 547 w 577"/>
                  <a:gd name="T63" fmla="*/ 182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7">
                    <a:moveTo>
                      <a:pt x="547" y="182"/>
                    </a:moveTo>
                    <a:cubicBezTo>
                      <a:pt x="526" y="174"/>
                      <a:pt x="503" y="184"/>
                      <a:pt x="495" y="205"/>
                    </a:cubicBezTo>
                    <a:cubicBezTo>
                      <a:pt x="413" y="412"/>
                      <a:pt x="413" y="412"/>
                      <a:pt x="413" y="412"/>
                    </a:cubicBezTo>
                    <a:cubicBezTo>
                      <a:pt x="395" y="405"/>
                      <a:pt x="395" y="405"/>
                      <a:pt x="395" y="405"/>
                    </a:cubicBezTo>
                    <a:cubicBezTo>
                      <a:pt x="493" y="157"/>
                      <a:pt x="493" y="157"/>
                      <a:pt x="493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500" y="137"/>
                      <a:pt x="490" y="114"/>
                      <a:pt x="470" y="106"/>
                    </a:cubicBezTo>
                    <a:cubicBezTo>
                      <a:pt x="450" y="98"/>
                      <a:pt x="427" y="108"/>
                      <a:pt x="419" y="128"/>
                    </a:cubicBezTo>
                    <a:cubicBezTo>
                      <a:pt x="419" y="128"/>
                      <a:pt x="419" y="128"/>
                      <a:pt x="419" y="128"/>
                    </a:cubicBezTo>
                    <a:cubicBezTo>
                      <a:pt x="330" y="354"/>
                      <a:pt x="330" y="354"/>
                      <a:pt x="330" y="354"/>
                    </a:cubicBezTo>
                    <a:cubicBezTo>
                      <a:pt x="311" y="347"/>
                      <a:pt x="311" y="347"/>
                      <a:pt x="311" y="347"/>
                    </a:cubicBezTo>
                    <a:cubicBezTo>
                      <a:pt x="425" y="59"/>
                      <a:pt x="425" y="59"/>
                      <a:pt x="425" y="59"/>
                    </a:cubicBezTo>
                    <a:cubicBezTo>
                      <a:pt x="433" y="39"/>
                      <a:pt x="423" y="16"/>
                      <a:pt x="402" y="8"/>
                    </a:cubicBezTo>
                    <a:cubicBezTo>
                      <a:pt x="382" y="0"/>
                      <a:pt x="359" y="10"/>
                      <a:pt x="351" y="30"/>
                    </a:cubicBezTo>
                    <a:cubicBezTo>
                      <a:pt x="246" y="296"/>
                      <a:pt x="246" y="296"/>
                      <a:pt x="246" y="296"/>
                    </a:cubicBezTo>
                    <a:cubicBezTo>
                      <a:pt x="227" y="289"/>
                      <a:pt x="227" y="289"/>
                      <a:pt x="227" y="289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0" y="51"/>
                      <a:pt x="270" y="51"/>
                      <a:pt x="270" y="51"/>
                    </a:cubicBezTo>
                    <a:cubicBezTo>
                      <a:pt x="270" y="29"/>
                      <a:pt x="252" y="11"/>
                      <a:pt x="230" y="11"/>
                    </a:cubicBezTo>
                    <a:cubicBezTo>
                      <a:pt x="208" y="11"/>
                      <a:pt x="190" y="29"/>
                      <a:pt x="190" y="51"/>
                    </a:cubicBezTo>
                    <a:cubicBezTo>
                      <a:pt x="190" y="167"/>
                      <a:pt x="190" y="167"/>
                      <a:pt x="190" y="167"/>
                    </a:cubicBezTo>
                    <a:cubicBezTo>
                      <a:pt x="113" y="363"/>
                      <a:pt x="113" y="363"/>
                      <a:pt x="113" y="363"/>
                    </a:cubicBezTo>
                    <a:cubicBezTo>
                      <a:pt x="82" y="202"/>
                      <a:pt x="82" y="202"/>
                      <a:pt x="82" y="202"/>
                    </a:cubicBezTo>
                    <a:cubicBezTo>
                      <a:pt x="78" y="181"/>
                      <a:pt x="57" y="167"/>
                      <a:pt x="36" y="171"/>
                    </a:cubicBezTo>
                    <a:cubicBezTo>
                      <a:pt x="14" y="175"/>
                      <a:pt x="0" y="196"/>
                      <a:pt x="4" y="217"/>
                    </a:cubicBezTo>
                    <a:cubicBezTo>
                      <a:pt x="59" y="500"/>
                      <a:pt x="59" y="500"/>
                      <a:pt x="59" y="500"/>
                    </a:cubicBezTo>
                    <a:cubicBezTo>
                      <a:pt x="170" y="649"/>
                      <a:pt x="170" y="649"/>
                      <a:pt x="170" y="649"/>
                    </a:cubicBezTo>
                    <a:cubicBezTo>
                      <a:pt x="184" y="717"/>
                      <a:pt x="184" y="717"/>
                      <a:pt x="184" y="717"/>
                    </a:cubicBezTo>
                    <a:cubicBezTo>
                      <a:pt x="441" y="679"/>
                      <a:pt x="441" y="679"/>
                      <a:pt x="441" y="679"/>
                    </a:cubicBezTo>
                    <a:cubicBezTo>
                      <a:pt x="425" y="599"/>
                      <a:pt x="425" y="599"/>
                      <a:pt x="425" y="599"/>
                    </a:cubicBezTo>
                    <a:cubicBezTo>
                      <a:pt x="569" y="234"/>
                      <a:pt x="569" y="234"/>
                      <a:pt x="569" y="234"/>
                    </a:cubicBezTo>
                    <a:cubicBezTo>
                      <a:pt x="577" y="214"/>
                      <a:pt x="567" y="190"/>
                      <a:pt x="547" y="182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Freeform 85"/>
              <p:cNvSpPr>
                <a:spLocks/>
              </p:cNvSpPr>
              <p:nvPr/>
            </p:nvSpPr>
            <p:spPr bwMode="auto">
              <a:xfrm>
                <a:off x="3733801" y="5354638"/>
                <a:ext cx="430213" cy="536575"/>
              </a:xfrm>
              <a:custGeom>
                <a:avLst/>
                <a:gdLst>
                  <a:gd name="T0" fmla="*/ 542 w 577"/>
                  <a:gd name="T1" fmla="*/ 171 h 718"/>
                  <a:gd name="T2" fmla="*/ 495 w 577"/>
                  <a:gd name="T3" fmla="*/ 202 h 718"/>
                  <a:gd name="T4" fmla="*/ 464 w 577"/>
                  <a:gd name="T5" fmla="*/ 363 h 718"/>
                  <a:gd name="T6" fmla="*/ 387 w 577"/>
                  <a:gd name="T7" fmla="*/ 167 h 718"/>
                  <a:gd name="T8" fmla="*/ 387 w 577"/>
                  <a:gd name="T9" fmla="*/ 51 h 718"/>
                  <a:gd name="T10" fmla="*/ 347 w 577"/>
                  <a:gd name="T11" fmla="*/ 12 h 718"/>
                  <a:gd name="T12" fmla="*/ 308 w 577"/>
                  <a:gd name="T13" fmla="*/ 51 h 718"/>
                  <a:gd name="T14" fmla="*/ 308 w 577"/>
                  <a:gd name="T15" fmla="*/ 183 h 718"/>
                  <a:gd name="T16" fmla="*/ 350 w 577"/>
                  <a:gd name="T17" fmla="*/ 289 h 718"/>
                  <a:gd name="T18" fmla="*/ 331 w 577"/>
                  <a:gd name="T19" fmla="*/ 296 h 718"/>
                  <a:gd name="T20" fmla="*/ 227 w 577"/>
                  <a:gd name="T21" fmla="*/ 30 h 718"/>
                  <a:gd name="T22" fmla="*/ 175 w 577"/>
                  <a:gd name="T23" fmla="*/ 8 h 718"/>
                  <a:gd name="T24" fmla="*/ 153 w 577"/>
                  <a:gd name="T25" fmla="*/ 59 h 718"/>
                  <a:gd name="T26" fmla="*/ 266 w 577"/>
                  <a:gd name="T27" fmla="*/ 347 h 718"/>
                  <a:gd name="T28" fmla="*/ 248 w 577"/>
                  <a:gd name="T29" fmla="*/ 354 h 718"/>
                  <a:gd name="T30" fmla="*/ 159 w 577"/>
                  <a:gd name="T31" fmla="*/ 129 h 718"/>
                  <a:gd name="T32" fmla="*/ 159 w 577"/>
                  <a:gd name="T33" fmla="*/ 129 h 718"/>
                  <a:gd name="T34" fmla="*/ 107 w 577"/>
                  <a:gd name="T35" fmla="*/ 106 h 718"/>
                  <a:gd name="T36" fmla="*/ 85 w 577"/>
                  <a:gd name="T37" fmla="*/ 158 h 718"/>
                  <a:gd name="T38" fmla="*/ 85 w 577"/>
                  <a:gd name="T39" fmla="*/ 158 h 718"/>
                  <a:gd name="T40" fmla="*/ 182 w 577"/>
                  <a:gd name="T41" fmla="*/ 405 h 718"/>
                  <a:gd name="T42" fmla="*/ 164 w 577"/>
                  <a:gd name="T43" fmla="*/ 412 h 718"/>
                  <a:gd name="T44" fmla="*/ 82 w 577"/>
                  <a:gd name="T45" fmla="*/ 205 h 718"/>
                  <a:gd name="T46" fmla="*/ 31 w 577"/>
                  <a:gd name="T47" fmla="*/ 183 h 718"/>
                  <a:gd name="T48" fmla="*/ 8 w 577"/>
                  <a:gd name="T49" fmla="*/ 234 h 718"/>
                  <a:gd name="T50" fmla="*/ 152 w 577"/>
                  <a:gd name="T51" fmla="*/ 599 h 718"/>
                  <a:gd name="T52" fmla="*/ 129 w 577"/>
                  <a:gd name="T53" fmla="*/ 678 h 718"/>
                  <a:gd name="T54" fmla="*/ 393 w 577"/>
                  <a:gd name="T55" fmla="*/ 718 h 718"/>
                  <a:gd name="T56" fmla="*/ 407 w 577"/>
                  <a:gd name="T57" fmla="*/ 649 h 718"/>
                  <a:gd name="T58" fmla="*/ 518 w 577"/>
                  <a:gd name="T59" fmla="*/ 501 h 718"/>
                  <a:gd name="T60" fmla="*/ 573 w 577"/>
                  <a:gd name="T61" fmla="*/ 218 h 718"/>
                  <a:gd name="T62" fmla="*/ 542 w 577"/>
                  <a:gd name="T63" fmla="*/ 171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8">
                    <a:moveTo>
                      <a:pt x="542" y="171"/>
                    </a:moveTo>
                    <a:cubicBezTo>
                      <a:pt x="520" y="167"/>
                      <a:pt x="499" y="181"/>
                      <a:pt x="495" y="202"/>
                    </a:cubicBezTo>
                    <a:cubicBezTo>
                      <a:pt x="464" y="363"/>
                      <a:pt x="464" y="363"/>
                      <a:pt x="464" y="363"/>
                    </a:cubicBezTo>
                    <a:cubicBezTo>
                      <a:pt x="387" y="167"/>
                      <a:pt x="387" y="167"/>
                      <a:pt x="387" y="167"/>
                    </a:cubicBezTo>
                    <a:cubicBezTo>
                      <a:pt x="387" y="51"/>
                      <a:pt x="387" y="51"/>
                      <a:pt x="387" y="51"/>
                    </a:cubicBezTo>
                    <a:cubicBezTo>
                      <a:pt x="387" y="30"/>
                      <a:pt x="369" y="12"/>
                      <a:pt x="347" y="12"/>
                    </a:cubicBezTo>
                    <a:cubicBezTo>
                      <a:pt x="326" y="12"/>
                      <a:pt x="308" y="30"/>
                      <a:pt x="308" y="51"/>
                    </a:cubicBezTo>
                    <a:cubicBezTo>
                      <a:pt x="308" y="183"/>
                      <a:pt x="308" y="183"/>
                      <a:pt x="308" y="183"/>
                    </a:cubicBezTo>
                    <a:cubicBezTo>
                      <a:pt x="350" y="289"/>
                      <a:pt x="350" y="289"/>
                      <a:pt x="350" y="289"/>
                    </a:cubicBezTo>
                    <a:cubicBezTo>
                      <a:pt x="331" y="296"/>
                      <a:pt x="331" y="296"/>
                      <a:pt x="331" y="296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19" y="10"/>
                      <a:pt x="195" y="0"/>
                      <a:pt x="175" y="8"/>
                    </a:cubicBezTo>
                    <a:cubicBezTo>
                      <a:pt x="155" y="16"/>
                      <a:pt x="145" y="39"/>
                      <a:pt x="153" y="59"/>
                    </a:cubicBezTo>
                    <a:cubicBezTo>
                      <a:pt x="266" y="347"/>
                      <a:pt x="266" y="347"/>
                      <a:pt x="266" y="347"/>
                    </a:cubicBezTo>
                    <a:cubicBezTo>
                      <a:pt x="248" y="354"/>
                      <a:pt x="248" y="354"/>
                      <a:pt x="248" y="354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1" y="108"/>
                      <a:pt x="128" y="98"/>
                      <a:pt x="107" y="106"/>
                    </a:cubicBezTo>
                    <a:cubicBezTo>
                      <a:pt x="87" y="114"/>
                      <a:pt x="77" y="137"/>
                      <a:pt x="85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182" y="405"/>
                      <a:pt x="182" y="405"/>
                      <a:pt x="182" y="405"/>
                    </a:cubicBezTo>
                    <a:cubicBezTo>
                      <a:pt x="164" y="412"/>
                      <a:pt x="164" y="412"/>
                      <a:pt x="164" y="412"/>
                    </a:cubicBezTo>
                    <a:cubicBezTo>
                      <a:pt x="82" y="205"/>
                      <a:pt x="82" y="205"/>
                      <a:pt x="82" y="205"/>
                    </a:cubicBezTo>
                    <a:cubicBezTo>
                      <a:pt x="74" y="185"/>
                      <a:pt x="51" y="175"/>
                      <a:pt x="31" y="183"/>
                    </a:cubicBezTo>
                    <a:cubicBezTo>
                      <a:pt x="10" y="191"/>
                      <a:pt x="0" y="214"/>
                      <a:pt x="8" y="234"/>
                    </a:cubicBezTo>
                    <a:cubicBezTo>
                      <a:pt x="152" y="599"/>
                      <a:pt x="152" y="599"/>
                      <a:pt x="152" y="599"/>
                    </a:cubicBezTo>
                    <a:cubicBezTo>
                      <a:pt x="129" y="678"/>
                      <a:pt x="129" y="678"/>
                      <a:pt x="129" y="678"/>
                    </a:cubicBezTo>
                    <a:cubicBezTo>
                      <a:pt x="393" y="718"/>
                      <a:pt x="393" y="718"/>
                      <a:pt x="393" y="718"/>
                    </a:cubicBezTo>
                    <a:cubicBezTo>
                      <a:pt x="407" y="649"/>
                      <a:pt x="407" y="649"/>
                      <a:pt x="407" y="649"/>
                    </a:cubicBezTo>
                    <a:cubicBezTo>
                      <a:pt x="518" y="501"/>
                      <a:pt x="518" y="501"/>
                      <a:pt x="518" y="501"/>
                    </a:cubicBezTo>
                    <a:cubicBezTo>
                      <a:pt x="573" y="218"/>
                      <a:pt x="573" y="218"/>
                      <a:pt x="573" y="218"/>
                    </a:cubicBezTo>
                    <a:cubicBezTo>
                      <a:pt x="577" y="196"/>
                      <a:pt x="563" y="175"/>
                      <a:pt x="542" y="171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Freeform 86"/>
              <p:cNvSpPr>
                <a:spLocks/>
              </p:cNvSpPr>
              <p:nvPr/>
            </p:nvSpPr>
            <p:spPr bwMode="auto">
              <a:xfrm>
                <a:off x="3773488" y="5859463"/>
                <a:ext cx="274638" cy="155575"/>
              </a:xfrm>
              <a:custGeom>
                <a:avLst/>
                <a:gdLst>
                  <a:gd name="T0" fmla="*/ 0 w 173"/>
                  <a:gd name="T1" fmla="*/ 98 h 98"/>
                  <a:gd name="T2" fmla="*/ 151 w 173"/>
                  <a:gd name="T3" fmla="*/ 98 h 98"/>
                  <a:gd name="T4" fmla="*/ 173 w 173"/>
                  <a:gd name="T5" fmla="*/ 22 h 98"/>
                  <a:gd name="T6" fmla="*/ 29 w 173"/>
                  <a:gd name="T7" fmla="*/ 0 h 98"/>
                  <a:gd name="T8" fmla="*/ 0 w 17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98">
                    <a:moveTo>
                      <a:pt x="0" y="98"/>
                    </a:moveTo>
                    <a:lnTo>
                      <a:pt x="151" y="98"/>
                    </a:lnTo>
                    <a:lnTo>
                      <a:pt x="173" y="22"/>
                    </a:lnTo>
                    <a:lnTo>
                      <a:pt x="29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Freeform 87"/>
              <p:cNvSpPr>
                <a:spLocks/>
              </p:cNvSpPr>
              <p:nvPr/>
            </p:nvSpPr>
            <p:spPr bwMode="auto">
              <a:xfrm>
                <a:off x="4513263" y="5938838"/>
                <a:ext cx="249238" cy="76200"/>
              </a:xfrm>
              <a:custGeom>
                <a:avLst/>
                <a:gdLst>
                  <a:gd name="T0" fmla="*/ 0 w 157"/>
                  <a:gd name="T1" fmla="*/ 22 h 48"/>
                  <a:gd name="T2" fmla="*/ 7 w 157"/>
                  <a:gd name="T3" fmla="*/ 48 h 48"/>
                  <a:gd name="T4" fmla="*/ 157 w 157"/>
                  <a:gd name="T5" fmla="*/ 48 h 48"/>
                  <a:gd name="T6" fmla="*/ 143 w 157"/>
                  <a:gd name="T7" fmla="*/ 0 h 48"/>
                  <a:gd name="T8" fmla="*/ 0 w 157"/>
                  <a:gd name="T9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48">
                    <a:moveTo>
                      <a:pt x="0" y="22"/>
                    </a:moveTo>
                    <a:lnTo>
                      <a:pt x="7" y="48"/>
                    </a:lnTo>
                    <a:lnTo>
                      <a:pt x="157" y="48"/>
                    </a:lnTo>
                    <a:lnTo>
                      <a:pt x="143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3562351" y="4010026"/>
                <a:ext cx="1349375" cy="781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20" name="Rectangle 97"/>
            <p:cNvSpPr>
              <a:spLocks noChangeArrowheads="1"/>
            </p:cNvSpPr>
            <p:nvPr/>
          </p:nvSpPr>
          <p:spPr bwMode="auto">
            <a:xfrm>
              <a:off x="2548185" y="4337375"/>
              <a:ext cx="925513" cy="3379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Start coding</a:t>
              </a:r>
            </a:p>
          </p:txBody>
        </p:sp>
      </p:grp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599594" y="1825057"/>
            <a:ext cx="336839" cy="38820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923780" y="1828383"/>
            <a:ext cx="2769361" cy="384831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microsoft.com/cognitive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50877" y="4307854"/>
            <a:ext cx="5422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/>
              <a:t>https://github.com/icebeam7/XamarinEmotions</a:t>
            </a:r>
          </a:p>
        </p:txBody>
      </p:sp>
    </p:spTree>
    <p:extLst>
      <p:ext uri="{BB962C8B-B14F-4D97-AF65-F5344CB8AC3E}">
        <p14:creationId xmlns:p14="http://schemas.microsoft.com/office/powerpoint/2010/main" val="39700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373" y="3057992"/>
            <a:ext cx="6904748" cy="3886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67100" cy="380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9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134937"/>
            <a:ext cx="11001375" cy="4810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2" y="5011737"/>
            <a:ext cx="108489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 smtClean="0"/>
              <a:t>Preguntas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¡Gracias!</a:t>
            </a:r>
            <a:endParaRPr lang="en-US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427037" y="4640262"/>
            <a:ext cx="9677400" cy="45793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smtClean="0"/>
              <a:t>ISC Luis Antonio </a:t>
            </a:r>
            <a:r>
              <a:rPr lang="en-US" sz="2600" dirty="0" err="1" smtClean="0"/>
              <a:t>Beltrán</a:t>
            </a:r>
            <a:r>
              <a:rPr lang="en-US" sz="2600" dirty="0" smtClean="0"/>
              <a:t> Prieto</a:t>
            </a:r>
          </a:p>
        </p:txBody>
      </p:sp>
      <p:pic>
        <p:nvPicPr>
          <p:cNvPr id="5" name="Picture 2" descr="Full_logo_whit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8" t="-9076" b="-1"/>
          <a:stretch/>
        </p:blipFill>
        <p:spPr bwMode="auto">
          <a:xfrm>
            <a:off x="462188" y="6289547"/>
            <a:ext cx="278106" cy="23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/>
          <p:cNvSpPr txBox="1">
            <a:spLocks/>
          </p:cNvSpPr>
          <p:nvPr/>
        </p:nvSpPr>
        <p:spPr>
          <a:xfrm>
            <a:off x="427037" y="5140133"/>
            <a:ext cx="9677400" cy="913607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smtClean="0"/>
              <a:t>Microsoft </a:t>
            </a:r>
            <a:r>
              <a:rPr lang="es-MX" sz="2000" dirty="0" err="1" smtClean="0"/>
              <a:t>Student</a:t>
            </a:r>
            <a:r>
              <a:rPr lang="es-MX" sz="2000" dirty="0" smtClean="0"/>
              <a:t> </a:t>
            </a:r>
            <a:r>
              <a:rPr lang="es-MX" sz="2000" dirty="0" err="1" smtClean="0"/>
              <a:t>Partner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Xamarin</a:t>
            </a:r>
            <a:r>
              <a:rPr lang="en-US" sz="2000" dirty="0" smtClean="0"/>
              <a:t> Student Partner</a:t>
            </a:r>
          </a:p>
          <a:p>
            <a:endParaRPr lang="en-US" sz="2000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740293" y="6240462"/>
            <a:ext cx="2353743" cy="33725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 smtClean="0"/>
              <a:t>@</a:t>
            </a:r>
            <a:r>
              <a:rPr lang="es-CO" sz="2000" dirty="0" err="1" smtClean="0"/>
              <a:t>darkicebeam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Rectángulo 1"/>
          <p:cNvSpPr/>
          <p:nvPr/>
        </p:nvSpPr>
        <p:spPr>
          <a:xfrm>
            <a:off x="6599237" y="6208389"/>
            <a:ext cx="5422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/>
              <a:t>https://github.com/icebeam7/XamarinEmotions</a:t>
            </a:r>
          </a:p>
        </p:txBody>
      </p:sp>
      <p:pic>
        <p:nvPicPr>
          <p:cNvPr id="1026" name="Picture 2" descr="http://appuniversity.mx/boosting/Challenges/GetImage/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37" y="4640262"/>
            <a:ext cx="1543097" cy="15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24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" y="497"/>
            <a:ext cx="12435594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4"/>
          <p:cNvSpPr/>
          <p:nvPr/>
        </p:nvSpPr>
        <p:spPr>
          <a:xfrm>
            <a:off x="427037" y="220662"/>
            <a:ext cx="11811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¿</a:t>
            </a:r>
            <a:r>
              <a:rPr kumimoji="0" lang="en-US" altLang="en-US" sz="5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Qué</a:t>
            </a:r>
            <a:r>
              <a:rPr kumimoji="0" lang="en-US" altLang="en-US" sz="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altLang="en-US" sz="5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es</a:t>
            </a:r>
            <a:r>
              <a:rPr kumimoji="0" lang="en-US" altLang="en-US" sz="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Microsoft Cognitive Services?</a:t>
            </a:r>
            <a:endParaRPr kumimoji="0" lang="en-US" altLang="en-US" sz="5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503237" y="1744662"/>
            <a:ext cx="10984525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Es una colección de </a:t>
            </a:r>
            <a:r>
              <a:rPr kumimoji="0" lang="es-MX" sz="3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APIs</a:t>
            </a: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 inteligentes </a:t>
            </a:r>
            <a:r>
              <a:rPr kumimoji="0" lang="es-MX" sz="3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qu</a:t>
            </a:r>
            <a:r>
              <a:rPr lang="es-MX" sz="3000" kern="0" dirty="0" smtClean="0">
                <a:solidFill>
                  <a:schemeClr val="bg1"/>
                </a:solidFill>
                <a:latin typeface="Segoe UI Light"/>
              </a:rPr>
              <a:t>e hacen posible que tus apps vean, escuchen, hablen, entiendan e interpreten nuestras necesidades utilizando métodos naturales de comunicación.</a:t>
            </a:r>
            <a:endParaRPr kumimoji="0" lang="es-MX" sz="3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  <a:p>
            <a:pPr marL="457200" marR="0" lvl="0" indent="-45720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MX" sz="3000" kern="0" dirty="0" smtClean="0">
              <a:solidFill>
                <a:schemeClr val="bg1"/>
              </a:solidFill>
              <a:latin typeface="Segoe UI Light"/>
            </a:endParaRPr>
          </a:p>
          <a:p>
            <a:pPr marL="457200" marR="0" lvl="0" indent="-45720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Anunciado oficialmente en el evento //</a:t>
            </a:r>
            <a:r>
              <a:rPr kumimoji="0" lang="es-MX" sz="3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Build</a:t>
            </a: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 2016</a:t>
            </a:r>
          </a:p>
          <a:p>
            <a:pPr marL="457200" marR="0" lvl="0" indent="-45720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MX" sz="3000" kern="0" dirty="0">
              <a:solidFill>
                <a:schemeClr val="bg1"/>
              </a:solidFill>
              <a:latin typeface="Segoe UI Light"/>
            </a:endParaRPr>
          </a:p>
          <a:p>
            <a:pPr marL="457200" marR="0" lvl="0" indent="-45720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Previamente conocido como Proyecto Oxford.</a:t>
            </a:r>
            <a:endParaRPr kumimoji="0" lang="es-MX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818437" y="6011862"/>
            <a:ext cx="375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microsoft.com/cognitive</a:t>
            </a:r>
          </a:p>
        </p:txBody>
      </p:sp>
    </p:spTree>
    <p:extLst>
      <p:ext uri="{BB962C8B-B14F-4D97-AF65-F5344CB8AC3E}">
        <p14:creationId xmlns:p14="http://schemas.microsoft.com/office/powerpoint/2010/main" val="24358808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46833" y="497"/>
            <a:ext cx="7588761" cy="69935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712" y="1817912"/>
            <a:ext cx="3207889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Services</a:t>
            </a:r>
          </a:p>
          <a:p>
            <a:pPr lvl="0" algn="just" defTabSz="932597">
              <a:spcAft>
                <a:spcPts val="1199"/>
              </a:spcAft>
              <a:defRPr/>
            </a:pPr>
            <a:r>
              <a:rPr lang="en-US" sz="3600" kern="0" dirty="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</a:rPr>
              <a:t>Dale un </a:t>
            </a:r>
            <a:r>
              <a:rPr lang="en-US" sz="3600" kern="0" dirty="0" err="1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</a:rPr>
              <a:t>lado</a:t>
            </a:r>
            <a:r>
              <a:rPr lang="en-US" sz="3600" kern="0" dirty="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s-CO" sz="3600" kern="0" dirty="0"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latin typeface="Segoe UI Light"/>
              </a:rPr>
              <a:t>humano a tus apps</a:t>
            </a:r>
            <a:endParaRPr lang="en-US" sz="3600" kern="0" dirty="0">
              <a:gradFill>
                <a:gsLst>
                  <a:gs pos="0">
                    <a:srgbClr val="008272"/>
                  </a:gs>
                  <a:gs pos="100000">
                    <a:srgbClr val="008272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68388" y="307629"/>
            <a:ext cx="3732112" cy="600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Services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511675" y="1359061"/>
            <a:ext cx="674510" cy="446340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549785" y="2488410"/>
            <a:ext cx="598290" cy="524098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634608" y="3649183"/>
            <a:ext cx="428643" cy="539009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80475" y="4818461"/>
            <a:ext cx="536910" cy="536910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574791" y="5985638"/>
            <a:ext cx="548278" cy="539009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9" name="TextBox 5"/>
          <p:cNvSpPr txBox="1"/>
          <p:nvPr/>
        </p:nvSpPr>
        <p:spPr>
          <a:xfrm>
            <a:off x="6403730" y="1029915"/>
            <a:ext cx="53771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Vision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Desde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rostros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lang="en-US" sz="2000" kern="0" dirty="0" smtClean="0">
                <a:solidFill>
                  <a:srgbClr val="FFFFFF"/>
                </a:solidFill>
                <a:latin typeface="Segoe UI Light"/>
              </a:rPr>
              <a:t>hasta </a:t>
            </a:r>
            <a:r>
              <a:rPr lang="en-US" sz="2000" kern="0" dirty="0" err="1" smtClean="0">
                <a:solidFill>
                  <a:srgbClr val="FFFFFF"/>
                </a:solidFill>
                <a:latin typeface="Segoe UI Light"/>
              </a:rPr>
              <a:t>sentimientos</a:t>
            </a:r>
            <a:r>
              <a:rPr lang="en-US" sz="2000" kern="0" dirty="0" smtClean="0">
                <a:solidFill>
                  <a:srgbClr val="FFFFFF"/>
                </a:solidFill>
                <a:latin typeface="Segoe UI Light"/>
              </a:rPr>
              <a:t>,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permite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tus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entender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mejor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imágenes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y videos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6403730" y="2091663"/>
            <a:ext cx="59105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Speech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Escucha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y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habla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tus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usuarios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filtrando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el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ruido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,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identificando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hablantes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lang="en-US" sz="2000" kern="0" noProof="0" dirty="0" smtClean="0">
                <a:solidFill>
                  <a:srgbClr val="FFFFFF"/>
                </a:solidFill>
                <a:latin typeface="Segoe UI Light"/>
              </a:rPr>
              <a:t>y </a:t>
            </a:r>
            <a:r>
              <a:rPr lang="en-US" sz="2000" kern="0" noProof="0" dirty="0" err="1" smtClean="0">
                <a:solidFill>
                  <a:srgbClr val="FFFFFF"/>
                </a:solidFill>
                <a:latin typeface="Segoe UI Light"/>
              </a:rPr>
              <a:t>entendiendo</a:t>
            </a:r>
            <a:r>
              <a:rPr lang="en-US" sz="2000" kern="0" noProof="0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noProof="0" dirty="0" err="1" smtClean="0">
                <a:solidFill>
                  <a:srgbClr val="FFFFFF"/>
                </a:solidFill>
                <a:latin typeface="Segoe UI Light"/>
              </a:rPr>
              <a:t>intenciones</a:t>
            </a:r>
            <a:r>
              <a:rPr lang="en-US" sz="2000" kern="0" noProof="0" dirty="0" smtClean="0">
                <a:solidFill>
                  <a:srgbClr val="FFFFFF"/>
                </a:solidFill>
                <a:latin typeface="Segoe UI Light"/>
              </a:rPr>
              <a:t>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6403730" y="3366372"/>
            <a:ext cx="4918671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Language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Procesa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texto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y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aprende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cómo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reconocer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lo que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los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usuarios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quieren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6403730" y="4534601"/>
            <a:ext cx="53771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Knowledge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Aprovecha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el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conocimiento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acumulado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lang="en-US" sz="2000" kern="0" dirty="0" smtClean="0">
                <a:solidFill>
                  <a:srgbClr val="FFFFFF"/>
                </a:solidFill>
                <a:latin typeface="Segoe UI Light"/>
              </a:rPr>
              <a:t>de la web, la academia o de </a:t>
            </a:r>
            <a:r>
              <a:rPr lang="en-US" sz="2000" kern="0" dirty="0" err="1" smtClean="0">
                <a:solidFill>
                  <a:srgbClr val="FFFFFF"/>
                </a:solidFill>
                <a:latin typeface="Segoe UI Light"/>
              </a:rPr>
              <a:t>tus</a:t>
            </a:r>
            <a:r>
              <a:rPr lang="en-US" sz="2000" kern="0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dirty="0" err="1" smtClean="0">
                <a:solidFill>
                  <a:srgbClr val="FFFFFF"/>
                </a:solidFill>
                <a:latin typeface="Segoe UI Light"/>
              </a:rPr>
              <a:t>propios</a:t>
            </a:r>
            <a:r>
              <a:rPr lang="en-US" sz="2000" kern="0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000" kern="0" dirty="0" err="1" smtClean="0">
                <a:solidFill>
                  <a:srgbClr val="FFFFFF"/>
                </a:solidFill>
                <a:latin typeface="Segoe UI Light"/>
              </a:rPr>
              <a:t>datos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6403731" y="5702827"/>
            <a:ext cx="5377106" cy="1299635"/>
          </a:xfrm>
          <a:prstGeom prst="rect">
            <a:avLst/>
          </a:prstGeom>
          <a:noFill/>
        </p:spPr>
        <p:txBody>
          <a:bodyPr wrap="square" lIns="186521" tIns="149217" rIns="93260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Search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Accede 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millones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de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páginas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web,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imágenes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,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videos y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noticias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con el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poder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de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Bing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9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3"/>
    </mc:Choice>
    <mc:Fallback xmlns="">
      <p:transition advTm="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" y="497"/>
            <a:ext cx="12435594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4"/>
          <p:cNvSpPr/>
          <p:nvPr/>
        </p:nvSpPr>
        <p:spPr>
          <a:xfrm>
            <a:off x="427037" y="220662"/>
            <a:ext cx="11811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Cognitive Services</a:t>
            </a:r>
            <a:endParaRPr kumimoji="0" lang="en-US" altLang="en-US" sz="5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503237" y="1744662"/>
            <a:ext cx="1098452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tabLst/>
              <a:defRPr/>
            </a:pPr>
            <a:r>
              <a:rPr kumimoji="0" lang="es-MX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Puedes construir</a:t>
            </a:r>
            <a:r>
              <a:rPr kumimoji="0" lang="es-MX" sz="3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 apps que brinden experiencias inteligentes, atractivas, naturales, más personales y humanas a </a:t>
            </a:r>
            <a:r>
              <a:rPr lang="es-MX" sz="3000" kern="0" dirty="0" smtClean="0">
                <a:solidFill>
                  <a:schemeClr val="bg1"/>
                </a:solidFill>
                <a:latin typeface="Segoe UI Light"/>
              </a:rPr>
              <a:t>final de cuentas </a:t>
            </a:r>
            <a:r>
              <a:rPr kumimoji="0" lang="es-MX" sz="3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gracias al poder de la Inteligencia Artificial y el conocimiento de la web.</a:t>
            </a:r>
          </a:p>
          <a:p>
            <a:pPr marR="0" lvl="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tabLst/>
              <a:defRPr/>
            </a:pPr>
            <a:endParaRPr lang="es-MX" sz="3000" kern="0" baseline="0" dirty="0">
              <a:solidFill>
                <a:schemeClr val="bg1"/>
              </a:solidFill>
              <a:latin typeface="Segoe UI Light"/>
            </a:endParaRPr>
          </a:p>
          <a:p>
            <a:pPr marR="0" lvl="0" algn="just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tabLst/>
              <a:defRPr/>
            </a:pPr>
            <a:r>
              <a:rPr kumimoji="0" lang="es-MX" sz="3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Construye apps basadas en algoritmos poderosos con pocas líneas de código. No hay límite en lo que puedes construir, utiliza las </a:t>
            </a:r>
            <a:r>
              <a:rPr kumimoji="0" lang="es-MX" sz="3000" b="0" i="0" u="none" strike="noStrike" kern="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APIs</a:t>
            </a:r>
            <a:r>
              <a:rPr kumimoji="0" lang="es-MX" sz="3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 que incorporan Machine </a:t>
            </a:r>
            <a:r>
              <a:rPr kumimoji="0" lang="es-MX" sz="3000" b="0" i="0" u="none" strike="noStrike" kern="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Learning</a:t>
            </a:r>
            <a:r>
              <a:rPr kumimoji="0" lang="es-MX" sz="3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 y da vida a tus ideas.</a:t>
            </a:r>
            <a:endParaRPr kumimoji="0" lang="es-MX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15508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5483" y="295730"/>
            <a:ext cx="11972168" cy="917444"/>
          </a:xfrm>
        </p:spPr>
        <p:txBody>
          <a:bodyPr/>
          <a:lstStyle/>
          <a:p>
            <a:r>
              <a:rPr lang="en-US" sz="4400" dirty="0" err="1" smtClean="0"/>
              <a:t>Ejemplos</a:t>
            </a:r>
            <a:r>
              <a:rPr lang="en-US" sz="4400" dirty="0" smtClean="0"/>
              <a:t> de apps que </a:t>
            </a:r>
            <a:r>
              <a:rPr lang="en-US" sz="4400" dirty="0" err="1" smtClean="0"/>
              <a:t>usan</a:t>
            </a:r>
            <a:r>
              <a:rPr lang="en-US" sz="4400" dirty="0" smtClean="0"/>
              <a:t> MS Cognitive Services</a:t>
            </a:r>
            <a:endParaRPr lang="en-US" sz="4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71997" y="1609576"/>
            <a:ext cx="2980203" cy="4550480"/>
            <a:chOff x="9072401" y="1229896"/>
            <a:chExt cx="2980626" cy="45511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1227" y="1229896"/>
              <a:ext cx="2971800" cy="42611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9072401" y="5298677"/>
              <a:ext cx="2980626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ProjectMurphy.net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5483" y="1592533"/>
            <a:ext cx="3850401" cy="4567525"/>
            <a:chOff x="274639" y="1212850"/>
            <a:chExt cx="3850948" cy="45681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639" y="1212850"/>
              <a:ext cx="3850948" cy="448657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274639" y="5298678"/>
              <a:ext cx="3850948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CaptionBot.ai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74639" y="1213667"/>
              <a:ext cx="3850948" cy="614075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 think it’s a person sitting in front of a computer and he seems 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. I am 99% sure that’s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Bill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Gates</a:t>
              </a:r>
              <a:endParaRPr lang="en-US" sz="139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34678" y="1609576"/>
            <a:ext cx="4615422" cy="4550482"/>
            <a:chOff x="4234397" y="1229896"/>
            <a:chExt cx="4616076" cy="45511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3224" y="1229896"/>
              <a:ext cx="4607249" cy="30050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243223" y="4183062"/>
              <a:ext cx="4598424" cy="151636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34397" y="5298679"/>
              <a:ext cx="4607250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Celebslike.me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2879" y="1849430"/>
              <a:ext cx="4510285" cy="311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5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28636" r="709" b="26448"/>
          <a:stretch/>
        </p:blipFill>
        <p:spPr>
          <a:xfrm>
            <a:off x="-11390" y="0"/>
            <a:ext cx="12446983" cy="374987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881" y="-1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 Placeholder 14"/>
          <p:cNvSpPr txBox="1">
            <a:spLocks/>
          </p:cNvSpPr>
          <p:nvPr/>
        </p:nvSpPr>
        <p:spPr>
          <a:xfrm>
            <a:off x="275481" y="4288816"/>
            <a:ext cx="3961992" cy="1622534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Fácil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integración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con </a:t>
            </a:r>
            <a:r>
              <a:rPr lang="en-US" sz="1632" dirty="0" err="1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tus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 apps </a:t>
            </a:r>
            <a:r>
              <a:rPr lang="en-US" sz="1632" dirty="0" err="1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utilizando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APIs REST.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Simple de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añadir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: solo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se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requieren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unas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cuantas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líneas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código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.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2" name="Text Placeholder 14"/>
          <p:cNvSpPr txBox="1">
            <a:spLocks/>
          </p:cNvSpPr>
          <p:nvPr/>
        </p:nvSpPr>
        <p:spPr>
          <a:xfrm>
            <a:off x="4237242" y="4288816"/>
            <a:ext cx="3513427" cy="1468646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Utiliza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el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mismo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código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para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llamar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al 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API </a:t>
            </a:r>
            <a:r>
              <a:rPr lang="en-US" sz="1632" dirty="0" err="1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en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iOS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, Android, </a:t>
            </a:r>
            <a:r>
              <a:rPr lang="en-US" sz="1632" noProof="0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y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Windows.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Se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integra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en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el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lenguaje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y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plataforma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de </a:t>
            </a:r>
            <a:r>
              <a:rPr lang="en-US" sz="1632" dirty="0" err="1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tu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 </a:t>
            </a:r>
            <a:r>
              <a:rPr lang="en-US" sz="1632" dirty="0" err="1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elección</a:t>
            </a:r>
            <a:r>
              <a:rPr lang="en-US" sz="1632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.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8199002" y="4288815"/>
            <a:ext cx="4053353" cy="1848557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Construido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por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expertos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Microsoft 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Research, Bing,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y </a:t>
            </a: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Azure Machine </a:t>
            </a:r>
            <a:r>
              <a:rPr kumimoji="0" lang="en-US" sz="1632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Learning.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Documentación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calidad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,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códigos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ejemplo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y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soporte</a:t>
            </a:r>
            <a:r>
              <a:rPr kumimoji="0" lang="en-US" sz="1632" b="0" i="0" u="none" strike="noStrike" kern="1200" cap="none" spc="0" normalizeH="0" noProof="0" dirty="0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 de la </a:t>
            </a:r>
            <a:r>
              <a:rPr kumimoji="0" lang="en-US" sz="1632" b="0" i="0" u="none" strike="noStrike" kern="1200" cap="none" spc="0" normalizeH="0" noProof="0" dirty="0" err="1" smtClean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comunidad</a:t>
            </a: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8" y="6420988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036400" y="5935469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549462" y="633932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5" name="Straight Connector 44"/>
          <p:cNvCxnSpPr/>
          <p:nvPr/>
        </p:nvCxnSpPr>
        <p:spPr>
          <a:xfrm>
            <a:off x="332396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265699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99001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5499" y="3824915"/>
            <a:ext cx="753732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 err="1" smtClean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Fácil</a:t>
            </a:r>
            <a:endParaRPr kumimoji="0" lang="en-US" sz="2448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00203" y="3842921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458372" y="3835996"/>
            <a:ext cx="1321196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 err="1" smtClean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Probado</a:t>
            </a:r>
            <a:endParaRPr kumimoji="0" lang="en-US" sz="2448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220250" y="5987492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415576" y="5732143"/>
            <a:ext cx="1673577" cy="1294307"/>
            <a:chOff x="1415867" y="5572152"/>
            <a:chExt cx="1622001" cy="1254419"/>
          </a:xfrm>
        </p:grpSpPr>
        <p:grpSp>
          <p:nvGrpSpPr>
            <p:cNvPr id="22" name="Group 21"/>
            <p:cNvGrpSpPr/>
            <p:nvPr/>
          </p:nvGrpSpPr>
          <p:grpSpPr>
            <a:xfrm rot="264667" flipH="1" flipV="1">
              <a:off x="1573177" y="5572152"/>
              <a:ext cx="1232370" cy="1254419"/>
              <a:chOff x="1689290" y="5634216"/>
              <a:chExt cx="1110860" cy="1130733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 rot="19703189">
                <a:off x="1689290" y="5634216"/>
                <a:ext cx="1110860" cy="1130733"/>
                <a:chOff x="766" y="3573"/>
                <a:chExt cx="559" cy="569"/>
              </a:xfrm>
            </p:grpSpPr>
            <p:sp>
              <p:nvSpPr>
                <p:cNvPr id="17" name="Freeform 5"/>
                <p:cNvSpPr>
                  <a:spLocks noEditPoints="1"/>
                </p:cNvSpPr>
                <p:nvPr/>
              </p:nvSpPr>
              <p:spPr bwMode="auto">
                <a:xfrm>
                  <a:off x="977" y="3794"/>
                  <a:ext cx="348" cy="348"/>
                </a:xfrm>
                <a:custGeom>
                  <a:avLst/>
                  <a:gdLst>
                    <a:gd name="T0" fmla="*/ 52 w 56"/>
                    <a:gd name="T1" fmla="*/ 24 h 56"/>
                    <a:gd name="T2" fmla="*/ 48 w 56"/>
                    <a:gd name="T3" fmla="*/ 14 h 56"/>
                    <a:gd name="T4" fmla="*/ 51 w 56"/>
                    <a:gd name="T5" fmla="*/ 11 h 56"/>
                    <a:gd name="T6" fmla="*/ 45 w 56"/>
                    <a:gd name="T7" fmla="*/ 5 h 56"/>
                    <a:gd name="T8" fmla="*/ 42 w 56"/>
                    <a:gd name="T9" fmla="*/ 8 h 56"/>
                    <a:gd name="T10" fmla="*/ 32 w 56"/>
                    <a:gd name="T11" fmla="*/ 4 h 56"/>
                    <a:gd name="T12" fmla="*/ 32 w 56"/>
                    <a:gd name="T13" fmla="*/ 0 h 56"/>
                    <a:gd name="T14" fmla="*/ 24 w 56"/>
                    <a:gd name="T15" fmla="*/ 0 h 56"/>
                    <a:gd name="T16" fmla="*/ 24 w 56"/>
                    <a:gd name="T17" fmla="*/ 4 h 56"/>
                    <a:gd name="T18" fmla="*/ 14 w 56"/>
                    <a:gd name="T19" fmla="*/ 8 h 56"/>
                    <a:gd name="T20" fmla="*/ 11 w 56"/>
                    <a:gd name="T21" fmla="*/ 5 h 56"/>
                    <a:gd name="T22" fmla="*/ 5 w 56"/>
                    <a:gd name="T23" fmla="*/ 11 h 56"/>
                    <a:gd name="T24" fmla="*/ 8 w 56"/>
                    <a:gd name="T25" fmla="*/ 14 h 56"/>
                    <a:gd name="T26" fmla="*/ 4 w 56"/>
                    <a:gd name="T27" fmla="*/ 24 h 56"/>
                    <a:gd name="T28" fmla="*/ 0 w 56"/>
                    <a:gd name="T29" fmla="*/ 24 h 56"/>
                    <a:gd name="T30" fmla="*/ 0 w 56"/>
                    <a:gd name="T31" fmla="*/ 32 h 56"/>
                    <a:gd name="T32" fmla="*/ 4 w 56"/>
                    <a:gd name="T33" fmla="*/ 32 h 56"/>
                    <a:gd name="T34" fmla="*/ 8 w 56"/>
                    <a:gd name="T35" fmla="*/ 42 h 56"/>
                    <a:gd name="T36" fmla="*/ 5 w 56"/>
                    <a:gd name="T37" fmla="*/ 45 h 56"/>
                    <a:gd name="T38" fmla="*/ 11 w 56"/>
                    <a:gd name="T39" fmla="*/ 51 h 56"/>
                    <a:gd name="T40" fmla="*/ 14 w 56"/>
                    <a:gd name="T41" fmla="*/ 48 h 56"/>
                    <a:gd name="T42" fmla="*/ 24 w 56"/>
                    <a:gd name="T43" fmla="*/ 52 h 56"/>
                    <a:gd name="T44" fmla="*/ 24 w 56"/>
                    <a:gd name="T45" fmla="*/ 56 h 56"/>
                    <a:gd name="T46" fmla="*/ 32 w 56"/>
                    <a:gd name="T47" fmla="*/ 56 h 56"/>
                    <a:gd name="T48" fmla="*/ 32 w 56"/>
                    <a:gd name="T49" fmla="*/ 52 h 56"/>
                    <a:gd name="T50" fmla="*/ 42 w 56"/>
                    <a:gd name="T51" fmla="*/ 48 h 56"/>
                    <a:gd name="T52" fmla="*/ 45 w 56"/>
                    <a:gd name="T53" fmla="*/ 51 h 56"/>
                    <a:gd name="T54" fmla="*/ 51 w 56"/>
                    <a:gd name="T55" fmla="*/ 45 h 56"/>
                    <a:gd name="T56" fmla="*/ 48 w 56"/>
                    <a:gd name="T57" fmla="*/ 42 h 56"/>
                    <a:gd name="T58" fmla="*/ 52 w 56"/>
                    <a:gd name="T59" fmla="*/ 32 h 56"/>
                    <a:gd name="T60" fmla="*/ 56 w 56"/>
                    <a:gd name="T61" fmla="*/ 32 h 56"/>
                    <a:gd name="T62" fmla="*/ 56 w 56"/>
                    <a:gd name="T63" fmla="*/ 24 h 56"/>
                    <a:gd name="T64" fmla="*/ 52 w 56"/>
                    <a:gd name="T65" fmla="*/ 24 h 56"/>
                    <a:gd name="T66" fmla="*/ 28 w 56"/>
                    <a:gd name="T67" fmla="*/ 44 h 56"/>
                    <a:gd name="T68" fmla="*/ 12 w 56"/>
                    <a:gd name="T69" fmla="*/ 28 h 56"/>
                    <a:gd name="T70" fmla="*/ 28 w 56"/>
                    <a:gd name="T71" fmla="*/ 12 h 56"/>
                    <a:gd name="T72" fmla="*/ 44 w 56"/>
                    <a:gd name="T73" fmla="*/ 28 h 56"/>
                    <a:gd name="T74" fmla="*/ 28 w 56"/>
                    <a:gd name="T75" fmla="*/ 4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" h="56">
                      <a:moveTo>
                        <a:pt x="52" y="24"/>
                      </a:moveTo>
                      <a:cubicBezTo>
                        <a:pt x="51" y="20"/>
                        <a:pt x="50" y="17"/>
                        <a:pt x="48" y="14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39" y="6"/>
                        <a:pt x="36" y="5"/>
                        <a:pt x="32" y="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0" y="5"/>
                        <a:pt x="17" y="6"/>
                        <a:pt x="14" y="8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7"/>
                        <a:pt x="5" y="20"/>
                        <a:pt x="4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6"/>
                        <a:pt x="6" y="39"/>
                        <a:pt x="8" y="42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7" y="50"/>
                        <a:pt x="20" y="51"/>
                        <a:pt x="24" y="52"/>
                      </a:cubicBezTo>
                      <a:cubicBezTo>
                        <a:pt x="24" y="56"/>
                        <a:pt x="24" y="56"/>
                        <a:pt x="24" y="5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1"/>
                        <a:pt x="39" y="50"/>
                        <a:pt x="42" y="48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50" y="39"/>
                        <a:pt x="51" y="36"/>
                        <a:pt x="52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lnTo>
                        <a:pt x="52" y="24"/>
                      </a:lnTo>
                      <a:close/>
                      <a:moveTo>
                        <a:pt x="28" y="44"/>
                      </a:moveTo>
                      <a:cubicBezTo>
                        <a:pt x="19" y="44"/>
                        <a:pt x="12" y="37"/>
                        <a:pt x="12" y="28"/>
                      </a:cubicBezTo>
                      <a:cubicBezTo>
                        <a:pt x="12" y="19"/>
                        <a:pt x="19" y="12"/>
                        <a:pt x="28" y="12"/>
                      </a:cubicBezTo>
                      <a:cubicBezTo>
                        <a:pt x="37" y="12"/>
                        <a:pt x="44" y="19"/>
                        <a:pt x="44" y="28"/>
                      </a:cubicBezTo>
                      <a:cubicBezTo>
                        <a:pt x="44" y="37"/>
                        <a:pt x="37" y="44"/>
                        <a:pt x="2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6"/>
                <p:cNvSpPr>
                  <a:spLocks noEditPoints="1"/>
                </p:cNvSpPr>
                <p:nvPr/>
              </p:nvSpPr>
              <p:spPr bwMode="auto">
                <a:xfrm>
                  <a:off x="766" y="3573"/>
                  <a:ext cx="312" cy="312"/>
                </a:xfrm>
                <a:custGeom>
                  <a:avLst/>
                  <a:gdLst>
                    <a:gd name="T0" fmla="*/ 47 w 54"/>
                    <a:gd name="T1" fmla="*/ 14 h 54"/>
                    <a:gd name="T2" fmla="*/ 40 w 54"/>
                    <a:gd name="T3" fmla="*/ 7 h 54"/>
                    <a:gd name="T4" fmla="*/ 41 w 54"/>
                    <a:gd name="T5" fmla="*/ 3 h 54"/>
                    <a:gd name="T6" fmla="*/ 34 w 54"/>
                    <a:gd name="T7" fmla="*/ 0 h 54"/>
                    <a:gd name="T8" fmla="*/ 32 w 54"/>
                    <a:gd name="T9" fmla="*/ 4 h 54"/>
                    <a:gd name="T10" fmla="*/ 22 w 54"/>
                    <a:gd name="T11" fmla="*/ 4 h 54"/>
                    <a:gd name="T12" fmla="*/ 20 w 54"/>
                    <a:gd name="T13" fmla="*/ 0 h 54"/>
                    <a:gd name="T14" fmla="*/ 13 w 54"/>
                    <a:gd name="T15" fmla="*/ 3 h 54"/>
                    <a:gd name="T16" fmla="*/ 14 w 54"/>
                    <a:gd name="T17" fmla="*/ 7 h 54"/>
                    <a:gd name="T18" fmla="*/ 7 w 54"/>
                    <a:gd name="T19" fmla="*/ 14 h 54"/>
                    <a:gd name="T20" fmla="*/ 3 w 54"/>
                    <a:gd name="T21" fmla="*/ 13 h 54"/>
                    <a:gd name="T22" fmla="*/ 0 w 54"/>
                    <a:gd name="T23" fmla="*/ 20 h 54"/>
                    <a:gd name="T24" fmla="*/ 4 w 54"/>
                    <a:gd name="T25" fmla="*/ 22 h 54"/>
                    <a:gd name="T26" fmla="*/ 4 w 54"/>
                    <a:gd name="T27" fmla="*/ 32 h 54"/>
                    <a:gd name="T28" fmla="*/ 0 w 54"/>
                    <a:gd name="T29" fmla="*/ 34 h 54"/>
                    <a:gd name="T30" fmla="*/ 3 w 54"/>
                    <a:gd name="T31" fmla="*/ 41 h 54"/>
                    <a:gd name="T32" fmla="*/ 7 w 54"/>
                    <a:gd name="T33" fmla="*/ 40 h 54"/>
                    <a:gd name="T34" fmla="*/ 14 w 54"/>
                    <a:gd name="T35" fmla="*/ 47 h 54"/>
                    <a:gd name="T36" fmla="*/ 13 w 54"/>
                    <a:gd name="T37" fmla="*/ 51 h 54"/>
                    <a:gd name="T38" fmla="*/ 20 w 54"/>
                    <a:gd name="T39" fmla="*/ 54 h 54"/>
                    <a:gd name="T40" fmla="*/ 22 w 54"/>
                    <a:gd name="T41" fmla="*/ 50 h 54"/>
                    <a:gd name="T42" fmla="*/ 32 w 54"/>
                    <a:gd name="T43" fmla="*/ 50 h 54"/>
                    <a:gd name="T44" fmla="*/ 34 w 54"/>
                    <a:gd name="T45" fmla="*/ 54 h 54"/>
                    <a:gd name="T46" fmla="*/ 41 w 54"/>
                    <a:gd name="T47" fmla="*/ 51 h 54"/>
                    <a:gd name="T48" fmla="*/ 40 w 54"/>
                    <a:gd name="T49" fmla="*/ 47 h 54"/>
                    <a:gd name="T50" fmla="*/ 47 w 54"/>
                    <a:gd name="T51" fmla="*/ 40 h 54"/>
                    <a:gd name="T52" fmla="*/ 51 w 54"/>
                    <a:gd name="T53" fmla="*/ 41 h 54"/>
                    <a:gd name="T54" fmla="*/ 54 w 54"/>
                    <a:gd name="T55" fmla="*/ 34 h 54"/>
                    <a:gd name="T56" fmla="*/ 50 w 54"/>
                    <a:gd name="T57" fmla="*/ 32 h 54"/>
                    <a:gd name="T58" fmla="*/ 50 w 54"/>
                    <a:gd name="T59" fmla="*/ 22 h 54"/>
                    <a:gd name="T60" fmla="*/ 54 w 54"/>
                    <a:gd name="T61" fmla="*/ 20 h 54"/>
                    <a:gd name="T62" fmla="*/ 51 w 54"/>
                    <a:gd name="T63" fmla="*/ 13 h 54"/>
                    <a:gd name="T64" fmla="*/ 47 w 54"/>
                    <a:gd name="T65" fmla="*/ 14 h 54"/>
                    <a:gd name="T66" fmla="*/ 33 w 54"/>
                    <a:gd name="T67" fmla="*/ 42 h 54"/>
                    <a:gd name="T68" fmla="*/ 12 w 54"/>
                    <a:gd name="T69" fmla="*/ 33 h 54"/>
                    <a:gd name="T70" fmla="*/ 21 w 54"/>
                    <a:gd name="T71" fmla="*/ 12 h 54"/>
                    <a:gd name="T72" fmla="*/ 42 w 54"/>
                    <a:gd name="T73" fmla="*/ 21 h 54"/>
                    <a:gd name="T74" fmla="*/ 33 w 54"/>
                    <a:gd name="T75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4" h="54">
                      <a:moveTo>
                        <a:pt x="47" y="14"/>
                      </a:moveTo>
                      <a:cubicBezTo>
                        <a:pt x="45" y="11"/>
                        <a:pt x="43" y="9"/>
                        <a:pt x="40" y="7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29" y="3"/>
                        <a:pt x="25" y="3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1" y="9"/>
                        <a:pt x="9" y="11"/>
                        <a:pt x="7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5"/>
                        <a:pt x="3" y="29"/>
                        <a:pt x="4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43"/>
                        <a:pt x="11" y="45"/>
                        <a:pt x="14" y="47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5" y="51"/>
                        <a:pt x="29" y="51"/>
                        <a:pt x="32" y="50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3" y="45"/>
                        <a:pt x="45" y="43"/>
                        <a:pt x="47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5"/>
                        <a:pt x="50" y="22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lnTo>
                        <a:pt x="47" y="14"/>
                      </a:lnTo>
                      <a:close/>
                      <a:moveTo>
                        <a:pt x="33" y="42"/>
                      </a:moveTo>
                      <a:cubicBezTo>
                        <a:pt x="25" y="45"/>
                        <a:pt x="16" y="41"/>
                        <a:pt x="12" y="33"/>
                      </a:cubicBezTo>
                      <a:cubicBezTo>
                        <a:pt x="9" y="25"/>
                        <a:pt x="13" y="16"/>
                        <a:pt x="21" y="12"/>
                      </a:cubicBezTo>
                      <a:cubicBezTo>
                        <a:pt x="29" y="9"/>
                        <a:pt x="38" y="13"/>
                        <a:pt x="42" y="21"/>
                      </a:cubicBezTo>
                      <a:cubicBezTo>
                        <a:pt x="45" y="29"/>
                        <a:pt x="41" y="38"/>
                        <a:pt x="33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 bwMode="auto">
              <a:xfrm>
                <a:off x="1702592" y="5899333"/>
                <a:ext cx="410452" cy="4104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2330555" y="6048393"/>
                <a:ext cx="447553" cy="4475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15867" y="5777408"/>
              <a:ext cx="880427" cy="6832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GET A</a:t>
              </a:r>
              <a:b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KEY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05711" y="6093783"/>
              <a:ext cx="932157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BUILD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882" y="5861839"/>
            <a:ext cx="12159478" cy="1216244"/>
          </a:xfrm>
          <a:prstGeom prst="rect">
            <a:avLst/>
          </a:prstGeom>
          <a:solidFill>
            <a:srgbClr val="EAEAEA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1830387"/>
          </a:xfrm>
        </p:spPr>
        <p:txBody>
          <a:bodyPr/>
          <a:lstStyle/>
          <a:p>
            <a:r>
              <a:rPr lang="en-US" sz="4896" dirty="0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¿</a:t>
            </a:r>
            <a:r>
              <a:rPr lang="en-US" sz="4896" dirty="0" err="1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Por</a:t>
            </a:r>
            <a:r>
              <a:rPr lang="en-US" sz="4896" dirty="0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</a:t>
            </a:r>
            <a:r>
              <a:rPr lang="en-US" sz="4896" dirty="0" err="1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qué</a:t>
            </a:r>
            <a:r>
              <a:rPr lang="en-US" sz="4896" dirty="0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Microsoft </a:t>
            </a: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/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"/>
    </mc:Choice>
    <mc:Fallback xmlns="">
      <p:transition advTm="29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8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¡Accede a </a:t>
            </a:r>
            <a:r>
              <a:rPr lang="en-US" dirty="0" err="1" smtClean="0"/>
              <a:t>los</a:t>
            </a:r>
            <a:r>
              <a:rPr lang="en-US" dirty="0" smtClean="0"/>
              <a:t> APIs </a:t>
            </a:r>
            <a:r>
              <a:rPr lang="en-US" dirty="0" err="1" smtClean="0"/>
              <a:t>fácilmente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3 </a:t>
            </a:r>
            <a:r>
              <a:rPr lang="en-US" dirty="0" err="1" smtClean="0"/>
              <a:t>pasos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22237" y="1744662"/>
            <a:ext cx="4204235" cy="4345805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Regístrate</a:t>
            </a:r>
            <a:r>
              <a:rPr lang="en-US" dirty="0" smtClean="0">
                <a:solidFill>
                  <a:schemeClr val="tx1"/>
                </a:solidFill>
              </a:rPr>
              <a:t> con </a:t>
            </a:r>
            <a:r>
              <a:rPr lang="en-US" dirty="0" err="1" smtClean="0">
                <a:solidFill>
                  <a:schemeClr val="tx1"/>
                </a:solidFill>
              </a:rPr>
              <a:t>tu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cuenta</a:t>
            </a:r>
            <a:r>
              <a:rPr lang="en-US" dirty="0" smtClean="0">
                <a:solidFill>
                  <a:schemeClr val="tx1"/>
                </a:solidFill>
              </a:rPr>
              <a:t> de Microsoft</a:t>
            </a: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Selecciona</a:t>
            </a:r>
            <a:r>
              <a:rPr lang="en-US" dirty="0" smtClean="0">
                <a:solidFill>
                  <a:schemeClr val="tx1"/>
                </a:solidFill>
              </a:rPr>
              <a:t> las APIs de </a:t>
            </a:r>
            <a:r>
              <a:rPr lang="en-US" dirty="0" err="1" smtClean="0">
                <a:solidFill>
                  <a:schemeClr val="tx1"/>
                </a:solidFill>
              </a:rPr>
              <a:t>tu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interés</a:t>
            </a:r>
            <a:r>
              <a:rPr lang="en-US" dirty="0" smtClean="0">
                <a:solidFill>
                  <a:schemeClr val="tx1"/>
                </a:solidFill>
              </a:rPr>
              <a:t> y </a:t>
            </a:r>
            <a:r>
              <a:rPr lang="en-US" dirty="0" err="1" smtClean="0">
                <a:solidFill>
                  <a:schemeClr val="tx1"/>
                </a:solidFill>
              </a:rPr>
              <a:t>suscríbete</a:t>
            </a: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Genera Trial Keys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50" y="1125537"/>
            <a:ext cx="75152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67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1c77077-aee4-4b5f-bd4e-9cd40a6fff29"/>
    <ds:schemaRef ds:uri="8ff673fc-3231-4e3a-893b-6d7f7cd32766"/>
    <ds:schemaRef ds:uri="http://schemas.microsoft.com/sharepoint/v3"/>
    <ds:schemaRef ds:uri="http://schemas.openxmlformats.org/package/2006/metadata/core-properties"/>
    <ds:schemaRef ds:uri="http://purl.org/dc/terms/"/>
    <ds:schemaRef ds:uri="230e9df3-be65-4c73-a93b-d1236ebd677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200</TotalTime>
  <Words>537</Words>
  <Application>Microsoft Office PowerPoint</Application>
  <PresentationFormat>Personalizado</PresentationFormat>
  <Paragraphs>119</Paragraphs>
  <Slides>17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17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Detectando Emociones con Microsoft Cognitive Services y Xamarin</vt:lpstr>
      <vt:lpstr>Presentación de PowerPoint</vt:lpstr>
      <vt:lpstr>Presentación de PowerPoint</vt:lpstr>
      <vt:lpstr>Presentación de PowerPoint</vt:lpstr>
      <vt:lpstr>Ejemplos de apps que usan MS Cognitive Services</vt:lpstr>
      <vt:lpstr>¿Por qué Microsoft  Cognitive Services ?</vt:lpstr>
      <vt:lpstr>Cognitive Services</vt:lpstr>
      <vt:lpstr>¡Accede a los APIs fácilmente en 3 pasos!</vt:lpstr>
      <vt:lpstr>Emotion API</vt:lpstr>
      <vt:lpstr>Extrae características de la emoción de una persona a partir de una fotografía o video.</vt:lpstr>
      <vt:lpstr>Reconoce Emociones a partir de una imagen o video El Emotion API toma como entrada uno o varios rostros (en una imagen o video) para analizar la expresión facial y regresa el grado de confianza (score) de un conjunto de emociones para cada rostro, así como un cuadro delimitador del rostro en conjunto con el Face API.  8 Emociones detectadas:</vt:lpstr>
      <vt:lpstr>Presentación de PowerPoint</vt:lpstr>
      <vt:lpstr>Demo</vt:lpstr>
      <vt:lpstr>Presentación de PowerPoint</vt:lpstr>
      <vt:lpstr>Presentación de PowerPoint</vt:lpstr>
      <vt:lpstr>¿Preguntas?</vt:lpstr>
      <vt:lpstr>¡Gracias!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Luis Antonio Beltran</cp:lastModifiedBy>
  <cp:revision>23</cp:revision>
  <dcterms:created xsi:type="dcterms:W3CDTF">2016-03-31T00:21:52Z</dcterms:created>
  <dcterms:modified xsi:type="dcterms:W3CDTF">2016-07-08T22:07:25Z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